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ns Bold" charset="1" panose="020B0806030504020204"/>
      <p:regular r:id="rId15"/>
    </p:embeddedFont>
    <p:embeddedFont>
      <p:font typeface="Open Sans" charset="1" panose="020B06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EDuNkVMl8.mp4" Type="http://schemas.openxmlformats.org/officeDocument/2006/relationships/video"/><Relationship Id="rId4" Target="../media/VAEDuNkVMl8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6283" y="2758174"/>
            <a:ext cx="7695435" cy="7695435"/>
          </a:xfrm>
          <a:custGeom>
            <a:avLst/>
            <a:gdLst/>
            <a:ahLst/>
            <a:cxnLst/>
            <a:rect r="r" b="b" t="t" l="l"/>
            <a:pathLst>
              <a:path h="7695435" w="7695435">
                <a:moveTo>
                  <a:pt x="0" y="0"/>
                </a:moveTo>
                <a:lnTo>
                  <a:pt x="7695434" y="0"/>
                </a:lnTo>
                <a:lnTo>
                  <a:pt x="7695434" y="7695434"/>
                </a:lnTo>
                <a:lnTo>
                  <a:pt x="0" y="7695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27416" y="1191629"/>
            <a:ext cx="42331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Pandas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0" t="164" r="0" b="164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915837" y="7519824"/>
            <a:ext cx="1445632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C0C14"/>
                </a:solidFill>
                <a:latin typeface="Open Sans"/>
                <a:ea typeface="Open Sans"/>
                <a:cs typeface="Open Sans"/>
                <a:sym typeface="Open Sans"/>
              </a:rPr>
              <a:t>Escreva uma data ou título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59926" y="4616649"/>
            <a:ext cx="6102606" cy="2509695"/>
            <a:chOff x="0" y="0"/>
            <a:chExt cx="5420212" cy="22290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20212" cy="2229061"/>
            </a:xfrm>
            <a:custGeom>
              <a:avLst/>
              <a:gdLst/>
              <a:ahLst/>
              <a:cxnLst/>
              <a:rect r="r" b="b" t="t" l="l"/>
              <a:pathLst>
                <a:path h="2229061" w="5420212">
                  <a:moveTo>
                    <a:pt x="5295752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104601"/>
                  </a:lnTo>
                  <a:cubicBezTo>
                    <a:pt x="5420212" y="2173181"/>
                    <a:pt x="5364332" y="2229061"/>
                    <a:pt x="5295752" y="2229061"/>
                  </a:cubicBezTo>
                  <a:close/>
                </a:path>
              </a:pathLst>
            </a:custGeom>
            <a:solidFill>
              <a:srgbClr val="3947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59926" y="7515680"/>
            <a:ext cx="6102606" cy="2493089"/>
            <a:chOff x="0" y="0"/>
            <a:chExt cx="5420212" cy="22143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0212" cy="2214311"/>
            </a:xfrm>
            <a:custGeom>
              <a:avLst/>
              <a:gdLst/>
              <a:ahLst/>
              <a:cxnLst/>
              <a:rect r="r" b="b" t="t" l="l"/>
              <a:pathLst>
                <a:path h="2214311" w="5420212">
                  <a:moveTo>
                    <a:pt x="5295752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089851"/>
                  </a:lnTo>
                  <a:cubicBezTo>
                    <a:pt x="5420212" y="2158431"/>
                    <a:pt x="5364332" y="2214311"/>
                    <a:pt x="5295752" y="2214311"/>
                  </a:cubicBezTo>
                  <a:close/>
                </a:path>
              </a:pathLst>
            </a:custGeom>
            <a:solidFill>
              <a:srgbClr val="39472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52242" y="4616649"/>
            <a:ext cx="6102606" cy="2509695"/>
            <a:chOff x="0" y="0"/>
            <a:chExt cx="5420212" cy="22290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20212" cy="2229061"/>
            </a:xfrm>
            <a:custGeom>
              <a:avLst/>
              <a:gdLst/>
              <a:ahLst/>
              <a:cxnLst/>
              <a:rect r="r" b="b" t="t" l="l"/>
              <a:pathLst>
                <a:path h="2229061" w="5420212">
                  <a:moveTo>
                    <a:pt x="5295752" y="2229060"/>
                  </a:moveTo>
                  <a:lnTo>
                    <a:pt x="124460" y="2229060"/>
                  </a:lnTo>
                  <a:cubicBezTo>
                    <a:pt x="55880" y="2229060"/>
                    <a:pt x="0" y="2173181"/>
                    <a:pt x="0" y="210460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104601"/>
                  </a:lnTo>
                  <a:cubicBezTo>
                    <a:pt x="5420212" y="2173181"/>
                    <a:pt x="5364332" y="2229061"/>
                    <a:pt x="5295752" y="2229061"/>
                  </a:cubicBezTo>
                  <a:close/>
                </a:path>
              </a:pathLst>
            </a:custGeom>
            <a:solidFill>
              <a:srgbClr val="39472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852242" y="7515680"/>
            <a:ext cx="6102606" cy="2493089"/>
            <a:chOff x="0" y="0"/>
            <a:chExt cx="5420212" cy="22143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20212" cy="2214311"/>
            </a:xfrm>
            <a:custGeom>
              <a:avLst/>
              <a:gdLst/>
              <a:ahLst/>
              <a:cxnLst/>
              <a:rect r="r" b="b" t="t" l="l"/>
              <a:pathLst>
                <a:path h="2214311" w="5420212">
                  <a:moveTo>
                    <a:pt x="5295752" y="2214311"/>
                  </a:moveTo>
                  <a:lnTo>
                    <a:pt x="124460" y="2214311"/>
                  </a:lnTo>
                  <a:cubicBezTo>
                    <a:pt x="55880" y="2214311"/>
                    <a:pt x="0" y="2158431"/>
                    <a:pt x="0" y="20898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2089851"/>
                  </a:lnTo>
                  <a:cubicBezTo>
                    <a:pt x="5420212" y="2158431"/>
                    <a:pt x="5364332" y="2214311"/>
                    <a:pt x="5295752" y="2214311"/>
                  </a:cubicBezTo>
                  <a:close/>
                </a:path>
              </a:pathLst>
            </a:custGeom>
            <a:solidFill>
              <a:srgbClr val="39472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833045" y="4873360"/>
            <a:ext cx="5156369" cy="2034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36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Pandas é uma biblioteca para Ciência de Dados de código aberto (open source)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33045" y="7650903"/>
            <a:ext cx="5156369" cy="225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32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estruturas robustas para se trabalhar com dados relacionais (ou rotulados), e tudo isso de maneira simples e intuitiva.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25361" y="5126607"/>
            <a:ext cx="5156369" cy="152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7"/>
              </a:lnSpc>
            </a:pPr>
            <a:r>
              <a:rPr lang="en-US" sz="36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providencia uma abordagem rápida e flexível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52242" y="7675350"/>
            <a:ext cx="6023960" cy="220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31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nome da biblioteca Pandas é derivado do termo </a:t>
            </a:r>
            <a:r>
              <a:rPr lang="en-US" sz="3161">
                <a:solidFill>
                  <a:srgbClr val="FF3131"/>
                </a:solidFill>
                <a:latin typeface="Open Sans"/>
                <a:ea typeface="Open Sans"/>
                <a:cs typeface="Open Sans"/>
                <a:sym typeface="Open Sans"/>
              </a:rPr>
              <a:t>Panel Data</a:t>
            </a:r>
            <a:r>
              <a:rPr lang="en-US" sz="31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um conceito em inglês relacionado ao campo de estudo da econometria.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4400" y="1247775"/>
            <a:ext cx="7858762" cy="1301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99"/>
              </a:lnSpc>
              <a:spcBef>
                <a:spcPct val="0"/>
              </a:spcBef>
            </a:pPr>
            <a:r>
              <a:rPr lang="en-US" sz="9999">
                <a:solidFill>
                  <a:srgbClr val="39472B"/>
                </a:solidFill>
                <a:latin typeface="Open Sans"/>
                <a:ea typeface="Open Sans"/>
                <a:cs typeface="Open Sans"/>
                <a:sym typeface="Open Sans"/>
              </a:rPr>
              <a:t>Introduçao</a:t>
            </a:r>
          </a:p>
        </p:txBody>
      </p:sp>
      <p:sp>
        <p:nvSpPr>
          <p:cNvPr name="AutoShape 15" id="15"/>
          <p:cNvSpPr/>
          <p:nvPr/>
        </p:nvSpPr>
        <p:spPr>
          <a:xfrm>
            <a:off x="3063875" y="-44"/>
            <a:ext cx="19050" cy="10287000"/>
          </a:xfrm>
          <a:prstGeom prst="line">
            <a:avLst/>
          </a:prstGeom>
          <a:ln cap="flat" w="47625">
            <a:solidFill>
              <a:srgbClr val="39472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3210" y="3524783"/>
            <a:ext cx="3831243" cy="4941594"/>
            <a:chOff x="0" y="0"/>
            <a:chExt cx="2623191" cy="3383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23191" cy="3383431"/>
            </a:xfrm>
            <a:custGeom>
              <a:avLst/>
              <a:gdLst/>
              <a:ahLst/>
              <a:cxnLst/>
              <a:rect r="r" b="b" t="t" l="l"/>
              <a:pathLst>
                <a:path h="3383431" w="2623191">
                  <a:moveTo>
                    <a:pt x="2498731" y="3383431"/>
                  </a:moveTo>
                  <a:lnTo>
                    <a:pt x="124460" y="3383431"/>
                  </a:lnTo>
                  <a:cubicBezTo>
                    <a:pt x="55880" y="3383431"/>
                    <a:pt x="0" y="3327551"/>
                    <a:pt x="0" y="32589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3258971"/>
                  </a:lnTo>
                  <a:cubicBezTo>
                    <a:pt x="2623191" y="3327551"/>
                    <a:pt x="2567311" y="3383431"/>
                    <a:pt x="2498731" y="3383431"/>
                  </a:cubicBezTo>
                  <a:close/>
                </a:path>
              </a:pathLst>
            </a:custGeom>
            <a:solidFill>
              <a:srgbClr val="39472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059989" y="3524783"/>
            <a:ext cx="3831243" cy="4941594"/>
            <a:chOff x="0" y="0"/>
            <a:chExt cx="2623191" cy="3383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3191" cy="3383431"/>
            </a:xfrm>
            <a:custGeom>
              <a:avLst/>
              <a:gdLst/>
              <a:ahLst/>
              <a:cxnLst/>
              <a:rect r="r" b="b" t="t" l="l"/>
              <a:pathLst>
                <a:path h="3383431" w="2623191">
                  <a:moveTo>
                    <a:pt x="2498731" y="3383431"/>
                  </a:moveTo>
                  <a:lnTo>
                    <a:pt x="124460" y="3383431"/>
                  </a:lnTo>
                  <a:cubicBezTo>
                    <a:pt x="55880" y="3383431"/>
                    <a:pt x="0" y="3327551"/>
                    <a:pt x="0" y="32589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3258971"/>
                  </a:lnTo>
                  <a:cubicBezTo>
                    <a:pt x="2623191" y="3327551"/>
                    <a:pt x="2567311" y="3383431"/>
                    <a:pt x="2498731" y="3383431"/>
                  </a:cubicBezTo>
                  <a:close/>
                </a:path>
              </a:pathLst>
            </a:custGeom>
            <a:solidFill>
              <a:srgbClr val="39472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96768" y="3524783"/>
            <a:ext cx="3831243" cy="4941594"/>
            <a:chOff x="0" y="0"/>
            <a:chExt cx="2623191" cy="33834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23191" cy="3383431"/>
            </a:xfrm>
            <a:custGeom>
              <a:avLst/>
              <a:gdLst/>
              <a:ahLst/>
              <a:cxnLst/>
              <a:rect r="r" b="b" t="t" l="l"/>
              <a:pathLst>
                <a:path h="3383431" w="2623191">
                  <a:moveTo>
                    <a:pt x="2498731" y="3383431"/>
                  </a:moveTo>
                  <a:lnTo>
                    <a:pt x="124460" y="3383431"/>
                  </a:lnTo>
                  <a:cubicBezTo>
                    <a:pt x="55880" y="3383431"/>
                    <a:pt x="0" y="3327551"/>
                    <a:pt x="0" y="32589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3258971"/>
                  </a:lnTo>
                  <a:cubicBezTo>
                    <a:pt x="2623191" y="3327551"/>
                    <a:pt x="2567311" y="3383431"/>
                    <a:pt x="2498731" y="3383431"/>
                  </a:cubicBezTo>
                  <a:close/>
                </a:path>
              </a:pathLst>
            </a:custGeom>
            <a:solidFill>
              <a:srgbClr val="39472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33547" y="3524783"/>
            <a:ext cx="3831243" cy="4941594"/>
            <a:chOff x="0" y="0"/>
            <a:chExt cx="2623191" cy="33834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23191" cy="3383431"/>
            </a:xfrm>
            <a:custGeom>
              <a:avLst/>
              <a:gdLst/>
              <a:ahLst/>
              <a:cxnLst/>
              <a:rect r="r" b="b" t="t" l="l"/>
              <a:pathLst>
                <a:path h="3383431" w="2623191">
                  <a:moveTo>
                    <a:pt x="2498731" y="3383431"/>
                  </a:moveTo>
                  <a:lnTo>
                    <a:pt x="124460" y="3383431"/>
                  </a:lnTo>
                  <a:cubicBezTo>
                    <a:pt x="55880" y="3383431"/>
                    <a:pt x="0" y="3327551"/>
                    <a:pt x="0" y="32589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98731" y="0"/>
                  </a:lnTo>
                  <a:cubicBezTo>
                    <a:pt x="2567311" y="0"/>
                    <a:pt x="2623191" y="55880"/>
                    <a:pt x="2623191" y="124460"/>
                  </a:cubicBezTo>
                  <a:lnTo>
                    <a:pt x="2623191" y="3258971"/>
                  </a:lnTo>
                  <a:cubicBezTo>
                    <a:pt x="2623191" y="3327551"/>
                    <a:pt x="2567311" y="3383431"/>
                    <a:pt x="2498731" y="3383431"/>
                  </a:cubicBezTo>
                  <a:close/>
                </a:path>
              </a:pathLst>
            </a:custGeom>
            <a:solidFill>
              <a:srgbClr val="39472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71080" y="3968860"/>
            <a:ext cx="2135504" cy="1783146"/>
          </a:xfrm>
          <a:custGeom>
            <a:avLst/>
            <a:gdLst/>
            <a:ahLst/>
            <a:cxnLst/>
            <a:rect r="r" b="b" t="t" l="l"/>
            <a:pathLst>
              <a:path h="1783146" w="2135504">
                <a:moveTo>
                  <a:pt x="0" y="0"/>
                </a:moveTo>
                <a:lnTo>
                  <a:pt x="2135504" y="0"/>
                </a:lnTo>
                <a:lnTo>
                  <a:pt x="2135504" y="1783145"/>
                </a:lnTo>
                <a:lnTo>
                  <a:pt x="0" y="178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87347" y="3930623"/>
            <a:ext cx="1976526" cy="1759109"/>
          </a:xfrm>
          <a:custGeom>
            <a:avLst/>
            <a:gdLst/>
            <a:ahLst/>
            <a:cxnLst/>
            <a:rect r="r" b="b" t="t" l="l"/>
            <a:pathLst>
              <a:path h="1759109" w="1976526">
                <a:moveTo>
                  <a:pt x="0" y="0"/>
                </a:moveTo>
                <a:lnTo>
                  <a:pt x="1976527" y="0"/>
                </a:lnTo>
                <a:lnTo>
                  <a:pt x="1976527" y="1759109"/>
                </a:lnTo>
                <a:lnTo>
                  <a:pt x="0" y="1759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83360" y="3968860"/>
            <a:ext cx="2258059" cy="2258059"/>
          </a:xfrm>
          <a:custGeom>
            <a:avLst/>
            <a:gdLst/>
            <a:ahLst/>
            <a:cxnLst/>
            <a:rect r="r" b="b" t="t" l="l"/>
            <a:pathLst>
              <a:path h="2258059" w="2258059">
                <a:moveTo>
                  <a:pt x="0" y="0"/>
                </a:moveTo>
                <a:lnTo>
                  <a:pt x="2258059" y="0"/>
                </a:lnTo>
                <a:lnTo>
                  <a:pt x="2258059" y="2258059"/>
                </a:lnTo>
                <a:lnTo>
                  <a:pt x="0" y="2258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41060" y="3968860"/>
            <a:ext cx="1820329" cy="2497879"/>
          </a:xfrm>
          <a:custGeom>
            <a:avLst/>
            <a:gdLst/>
            <a:ahLst/>
            <a:cxnLst/>
            <a:rect r="r" b="b" t="t" l="l"/>
            <a:pathLst>
              <a:path h="2497879" w="1820329">
                <a:moveTo>
                  <a:pt x="0" y="0"/>
                </a:moveTo>
                <a:lnTo>
                  <a:pt x="1820330" y="0"/>
                </a:lnTo>
                <a:lnTo>
                  <a:pt x="1820330" y="2497879"/>
                </a:lnTo>
                <a:lnTo>
                  <a:pt x="0" y="2497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4611" y="6256053"/>
            <a:ext cx="3284329" cy="184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1"/>
              </a:lnSpc>
              <a:spcBef>
                <a:spcPct val="0"/>
              </a:spcBef>
            </a:pPr>
            <a:r>
              <a:rPr lang="en-US" sz="37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Limpeza e tratamento de dados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33446" y="5642107"/>
            <a:ext cx="3284329" cy="245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1"/>
              </a:lnSpc>
              <a:spcBef>
                <a:spcPct val="0"/>
              </a:spcBef>
            </a:pPr>
            <a:r>
              <a:rPr lang="en-US" sz="37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análise exploratória de dados (EDA)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2282" y="6538205"/>
            <a:ext cx="3284329" cy="1228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1"/>
              </a:lnSpc>
              <a:spcBef>
                <a:spcPct val="0"/>
              </a:spcBef>
            </a:pPr>
            <a:r>
              <a:rPr lang="en-US" sz="37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09061" y="6869998"/>
            <a:ext cx="3284329" cy="614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1"/>
              </a:lnSpc>
              <a:spcBef>
                <a:spcPct val="0"/>
              </a:spcBef>
            </a:pPr>
            <a:r>
              <a:rPr lang="en-US" sz="37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Numpy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7721" y="476250"/>
            <a:ext cx="17005503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80"/>
              </a:lnSpc>
              <a:spcBef>
                <a:spcPct val="0"/>
              </a:spcBef>
            </a:pPr>
            <a:r>
              <a:rPr lang="en-US" sz="7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Onde podemos utilizar a biblioteca 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8288000" y="-1256179"/>
            <a:ext cx="12523773" cy="1252377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19050"/>
                  </a:moveTo>
                  <a:cubicBezTo>
                    <a:pt x="4150360" y="19050"/>
                    <a:pt x="4480560" y="85090"/>
                    <a:pt x="4791710" y="217170"/>
                  </a:cubicBezTo>
                  <a:cubicBezTo>
                    <a:pt x="5091430" y="344170"/>
                    <a:pt x="5361940" y="525780"/>
                    <a:pt x="5593080" y="756920"/>
                  </a:cubicBezTo>
                  <a:cubicBezTo>
                    <a:pt x="5824220" y="988060"/>
                    <a:pt x="6005830" y="1258570"/>
                    <a:pt x="6132830" y="1558290"/>
                  </a:cubicBezTo>
                  <a:cubicBezTo>
                    <a:pt x="6263640" y="1869440"/>
                    <a:pt x="6330950" y="2199640"/>
                    <a:pt x="6330950" y="2540000"/>
                  </a:cubicBezTo>
                  <a:lnTo>
                    <a:pt x="6330950" y="3810000"/>
                  </a:lnTo>
                  <a:cubicBezTo>
                    <a:pt x="6330950" y="4150360"/>
                    <a:pt x="6264910" y="4480560"/>
                    <a:pt x="6132830" y="4791710"/>
                  </a:cubicBezTo>
                  <a:cubicBezTo>
                    <a:pt x="6005830" y="5091430"/>
                    <a:pt x="5824220" y="5361940"/>
                    <a:pt x="5593080" y="5593080"/>
                  </a:cubicBezTo>
                  <a:cubicBezTo>
                    <a:pt x="5361940" y="5824220"/>
                    <a:pt x="5091430" y="6005830"/>
                    <a:pt x="4791710" y="6132830"/>
                  </a:cubicBezTo>
                  <a:cubicBezTo>
                    <a:pt x="4480560" y="6263640"/>
                    <a:pt x="4150360" y="6330950"/>
                    <a:pt x="3810000" y="6330950"/>
                  </a:cubicBezTo>
                  <a:lnTo>
                    <a:pt x="2540000" y="6330950"/>
                  </a:lnTo>
                  <a:cubicBezTo>
                    <a:pt x="2199640" y="6330950"/>
                    <a:pt x="1869440" y="6264910"/>
                    <a:pt x="1558290" y="6132830"/>
                  </a:cubicBezTo>
                  <a:cubicBezTo>
                    <a:pt x="1258570" y="6005830"/>
                    <a:pt x="988060" y="5824220"/>
                    <a:pt x="756920" y="5593080"/>
                  </a:cubicBezTo>
                  <a:cubicBezTo>
                    <a:pt x="525780" y="5361940"/>
                    <a:pt x="344170" y="5091430"/>
                    <a:pt x="217170" y="4791710"/>
                  </a:cubicBezTo>
                  <a:cubicBezTo>
                    <a:pt x="85090" y="4480560"/>
                    <a:pt x="19050" y="4150360"/>
                    <a:pt x="19050" y="3810000"/>
                  </a:cubicBezTo>
                  <a:lnTo>
                    <a:pt x="19050" y="2540000"/>
                  </a:lnTo>
                  <a:cubicBezTo>
                    <a:pt x="19050" y="2199640"/>
                    <a:pt x="85090" y="1869440"/>
                    <a:pt x="217170" y="1558290"/>
                  </a:cubicBezTo>
                  <a:cubicBezTo>
                    <a:pt x="344170" y="1258570"/>
                    <a:pt x="525780" y="988060"/>
                    <a:pt x="756920" y="756920"/>
                  </a:cubicBezTo>
                  <a:cubicBezTo>
                    <a:pt x="988060" y="525780"/>
                    <a:pt x="1258570" y="344170"/>
                    <a:pt x="1558290" y="217170"/>
                  </a:cubicBezTo>
                  <a:cubicBezTo>
                    <a:pt x="1869440" y="85090"/>
                    <a:pt x="2199640" y="19050"/>
                    <a:pt x="2540000" y="19050"/>
                  </a:cubicBezTo>
                  <a:lnTo>
                    <a:pt x="3810000" y="19050"/>
                  </a:lnTo>
                  <a:moveTo>
                    <a:pt x="3810000" y="0"/>
                  </a:moveTo>
                  <a:lnTo>
                    <a:pt x="2540000" y="0"/>
                  </a:lnTo>
                  <a:cubicBezTo>
                    <a:pt x="1136650" y="0"/>
                    <a:pt x="0" y="1136650"/>
                    <a:pt x="0" y="2540000"/>
                  </a:cubicBezTo>
                  <a:lnTo>
                    <a:pt x="0" y="3810000"/>
                  </a:lnTo>
                  <a:cubicBezTo>
                    <a:pt x="0" y="5213350"/>
                    <a:pt x="1136650" y="6350000"/>
                    <a:pt x="2540000" y="6350000"/>
                  </a:cubicBezTo>
                  <a:lnTo>
                    <a:pt x="3810000" y="6350000"/>
                  </a:lnTo>
                  <a:cubicBezTo>
                    <a:pt x="5213350" y="6350000"/>
                    <a:pt x="6350000" y="5213350"/>
                    <a:pt x="6350000" y="3810000"/>
                  </a:cubicBezTo>
                  <a:lnTo>
                    <a:pt x="6350000" y="2540000"/>
                  </a:lnTo>
                  <a:cubicBezTo>
                    <a:pt x="6350000" y="1136650"/>
                    <a:pt x="5213350" y="0"/>
                    <a:pt x="3810000" y="0"/>
                  </a:cubicBezTo>
                  <a:lnTo>
                    <a:pt x="3810000" y="0"/>
                  </a:lnTo>
                  <a:close/>
                </a:path>
              </a:pathLst>
            </a:custGeom>
            <a:solidFill>
              <a:srgbClr val="1F1E1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43084" y="0"/>
            <a:ext cx="10171627" cy="10287000"/>
            <a:chOff x="0" y="0"/>
            <a:chExt cx="6495052" cy="65687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68580" y="0"/>
              <a:ext cx="6562332" cy="6568722"/>
            </a:xfrm>
            <a:custGeom>
              <a:avLst/>
              <a:gdLst/>
              <a:ahLst/>
              <a:cxnLst/>
              <a:rect r="r" b="b" t="t" l="l"/>
              <a:pathLst>
                <a:path h="6568722" w="6562332">
                  <a:moveTo>
                    <a:pt x="1241586" y="447322"/>
                  </a:moveTo>
                  <a:lnTo>
                    <a:pt x="180295" y="2435578"/>
                  </a:lnTo>
                  <a:cubicBezTo>
                    <a:pt x="0" y="2775656"/>
                    <a:pt x="43180" y="3204633"/>
                    <a:pt x="288113" y="3493911"/>
                  </a:cubicBezTo>
                  <a:lnTo>
                    <a:pt x="2652311" y="6279445"/>
                  </a:lnTo>
                  <a:cubicBezTo>
                    <a:pt x="2808193" y="6464300"/>
                    <a:pt x="3029024" y="6568722"/>
                    <a:pt x="3258949" y="6568722"/>
                  </a:cubicBezTo>
                  <a:lnTo>
                    <a:pt x="5736162" y="6568722"/>
                  </a:lnTo>
                  <a:cubicBezTo>
                    <a:pt x="6192114" y="6568722"/>
                    <a:pt x="6562332" y="6166555"/>
                    <a:pt x="6562332" y="5671255"/>
                  </a:cubicBezTo>
                  <a:lnTo>
                    <a:pt x="6562332" y="2101145"/>
                  </a:lnTo>
                  <a:cubicBezTo>
                    <a:pt x="6562332" y="1916289"/>
                    <a:pt x="6510372" y="1735667"/>
                    <a:pt x="6411647" y="1584678"/>
                  </a:cubicBezTo>
                  <a:lnTo>
                    <a:pt x="5632241" y="381000"/>
                  </a:lnTo>
                  <a:cubicBezTo>
                    <a:pt x="5477659" y="142522"/>
                    <a:pt x="5225651" y="0"/>
                    <a:pt x="4956756" y="0"/>
                  </a:cubicBezTo>
                  <a:lnTo>
                    <a:pt x="1956042" y="0"/>
                  </a:lnTo>
                  <a:cubicBezTo>
                    <a:pt x="1661167" y="0"/>
                    <a:pt x="1388374" y="170744"/>
                    <a:pt x="1241586" y="447322"/>
                  </a:cubicBezTo>
                  <a:close/>
                </a:path>
              </a:pathLst>
            </a:custGeom>
            <a:blipFill>
              <a:blip r:embed="rId2"/>
              <a:stretch>
                <a:fillRect l="-43252" t="0" r="-4324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61915" y="1881690"/>
            <a:ext cx="5532090" cy="6523619"/>
            <a:chOff x="0" y="0"/>
            <a:chExt cx="7376120" cy="869815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5990625"/>
              <a:ext cx="7376120" cy="2707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5"/>
                </a:lnSpc>
              </a:pPr>
              <a:r>
                <a:rPr lang="en-US" sz="2481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Uma das mais famosas bibliotecas de python. Útil quando queremos trabalhar com Dataframes e Séries . Através disso , podemos realizar as seguintes estruturas de dados: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6200"/>
              <a:ext cx="7376120" cy="4909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28"/>
                </a:lnSpc>
              </a:pPr>
              <a:r>
                <a:rPr lang="en-US" sz="86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Para que serve o Pandas ?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901">
            <a:off x="15176892" y="7506350"/>
            <a:ext cx="2822948" cy="2427735"/>
          </a:xfrm>
          <a:custGeom>
            <a:avLst/>
            <a:gdLst/>
            <a:ahLst/>
            <a:cxnLst/>
            <a:rect r="r" b="b" t="t" l="l"/>
            <a:pathLst>
              <a:path h="2427735" w="2822948">
                <a:moveTo>
                  <a:pt x="0" y="0"/>
                </a:moveTo>
                <a:lnTo>
                  <a:pt x="2822948" y="0"/>
                </a:lnTo>
                <a:lnTo>
                  <a:pt x="2822948" y="2427736"/>
                </a:lnTo>
                <a:lnTo>
                  <a:pt x="0" y="242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23353">
            <a:off x="5267258" y="119615"/>
            <a:ext cx="3235309" cy="2681263"/>
          </a:xfrm>
          <a:custGeom>
            <a:avLst/>
            <a:gdLst/>
            <a:ahLst/>
            <a:cxnLst/>
            <a:rect r="r" b="b" t="t" l="l"/>
            <a:pathLst>
              <a:path h="2681263" w="3235309">
                <a:moveTo>
                  <a:pt x="0" y="0"/>
                </a:moveTo>
                <a:lnTo>
                  <a:pt x="3235310" y="0"/>
                </a:lnTo>
                <a:lnTo>
                  <a:pt x="3235310" y="2681263"/>
                </a:lnTo>
                <a:lnTo>
                  <a:pt x="0" y="2681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57250"/>
            <a:ext cx="349210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43235" y="857250"/>
            <a:ext cx="751606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DataFrames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02695"/>
            <a:ext cx="5099316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Uma coluna de dados, semelhante a uma lista ou array.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são objetos de tipo array unidimensional, com um eixo de rótulos, também chamado de index, que é responsável por identificar cada registro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5230" y="3002695"/>
            <a:ext cx="8354070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Uma tabela bidimensional (como uma planilha), onde cada coluna é uma Series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DataFrames são objetos bidimensionais, de tamanho variável. O seu formato é de uma tabela, onde os dados são organizados em linhas e colunas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4419" y="217508"/>
            <a:ext cx="11799163" cy="1622385"/>
          </a:xfrm>
          <a:custGeom>
            <a:avLst/>
            <a:gdLst/>
            <a:ahLst/>
            <a:cxnLst/>
            <a:rect r="r" b="b" t="t" l="l"/>
            <a:pathLst>
              <a:path h="1622385" w="11799163">
                <a:moveTo>
                  <a:pt x="0" y="0"/>
                </a:moveTo>
                <a:lnTo>
                  <a:pt x="11799162" y="0"/>
                </a:lnTo>
                <a:lnTo>
                  <a:pt x="11799162" y="1622384"/>
                </a:lnTo>
                <a:lnTo>
                  <a:pt x="0" y="162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35579" y="74633"/>
            <a:ext cx="3926582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Numpy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31930" y="497511"/>
            <a:ext cx="3635078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Pandas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10395"/>
            <a:ext cx="7199396" cy="609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5669" indent="-402835" lvl="1">
              <a:lnSpc>
                <a:spcPts val="4851"/>
              </a:lnSpc>
              <a:buFont typeface="Arial"/>
              <a:buChar char="•"/>
            </a:pPr>
            <a:r>
              <a:rPr lang="en-US" b="true" sz="373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NumPy</a:t>
            </a:r>
            <a:r>
              <a:rPr lang="en-US" sz="37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É uma biblioteca fundamental para computação numérica. Seu principal objetivo é fornecer arrays multidimensionais (arrays N-dimensionais), chamados de ndarray, e funções matemáticas eficientes para operações vetorizadas.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610395"/>
            <a:ext cx="8115300" cy="609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5669" indent="-402835" lvl="1">
              <a:lnSpc>
                <a:spcPts val="4851"/>
              </a:lnSpc>
              <a:buFont typeface="Arial"/>
              <a:buChar char="•"/>
            </a:pPr>
            <a:r>
              <a:rPr lang="en-US" b="true" sz="373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Pandas</a:t>
            </a:r>
            <a:r>
              <a:rPr lang="en-US" sz="373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É uma biblioteca voltada para manipulação e análise de dados. Ela se baseia no NumPy, mas oferece estruturas mais flexíveis e intuitivas para lidar com dados rotulados e heterogêneos, como Series (uma coluna de dados) e DataFrames (uma tabela bidimensional)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02459"/>
            <a:ext cx="7540562" cy="6155841"/>
          </a:xfrm>
          <a:custGeom>
            <a:avLst/>
            <a:gdLst/>
            <a:ahLst/>
            <a:cxnLst/>
            <a:rect r="r" b="b" t="t" l="l"/>
            <a:pathLst>
              <a:path h="6155841" w="7540562">
                <a:moveTo>
                  <a:pt x="0" y="0"/>
                </a:moveTo>
                <a:lnTo>
                  <a:pt x="7540562" y="0"/>
                </a:lnTo>
                <a:lnTo>
                  <a:pt x="7540562" y="6155841"/>
                </a:lnTo>
                <a:lnTo>
                  <a:pt x="0" y="615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18738" y="3102459"/>
            <a:ext cx="7540562" cy="6155841"/>
          </a:xfrm>
          <a:custGeom>
            <a:avLst/>
            <a:gdLst/>
            <a:ahLst/>
            <a:cxnLst/>
            <a:rect r="r" b="b" t="t" l="l"/>
            <a:pathLst>
              <a:path h="6155841" w="7540562">
                <a:moveTo>
                  <a:pt x="0" y="0"/>
                </a:moveTo>
                <a:lnTo>
                  <a:pt x="7540562" y="0"/>
                </a:lnTo>
                <a:lnTo>
                  <a:pt x="7540562" y="6155841"/>
                </a:lnTo>
                <a:lnTo>
                  <a:pt x="0" y="615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8606" y="5850218"/>
            <a:ext cx="6800751" cy="137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1"/>
              </a:lnSpc>
              <a:spcBef>
                <a:spcPct val="0"/>
              </a:spcBef>
            </a:pPr>
            <a:r>
              <a:rPr lang="en-US" b="true" sz="423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 numpy as np</a:t>
            </a:r>
          </a:p>
          <a:p>
            <a:pPr algn="ctr">
              <a:lnSpc>
                <a:spcPts val="5501"/>
              </a:lnSpc>
              <a:spcBef>
                <a:spcPct val="0"/>
              </a:spcBef>
            </a:pPr>
            <a:r>
              <a:rPr lang="en-US" b="true" sz="423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 = np.array([1, 2, 3, 4])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48134" y="5776579"/>
            <a:ext cx="7411166" cy="286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6"/>
              </a:lnSpc>
              <a:spcBef>
                <a:spcPct val="0"/>
              </a:spcBef>
            </a:pPr>
            <a:r>
              <a:rPr lang="en-US" b="true" sz="293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 pandas as pd</a:t>
            </a:r>
          </a:p>
          <a:p>
            <a:pPr algn="ctr">
              <a:lnSpc>
                <a:spcPts val="3816"/>
              </a:lnSpc>
              <a:spcBef>
                <a:spcPct val="0"/>
              </a:spcBef>
            </a:pPr>
            <a:r>
              <a:rPr lang="en-US" b="true" sz="293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df = pd.DataFrame({</a:t>
            </a:r>
          </a:p>
          <a:p>
            <a:pPr algn="ctr">
              <a:lnSpc>
                <a:spcPts val="3816"/>
              </a:lnSpc>
              <a:spcBef>
                <a:spcPct val="0"/>
              </a:spcBef>
            </a:pPr>
            <a:r>
              <a:rPr lang="en-US" b="true" sz="293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'Nome': ['Ana', 'Carlos'],</a:t>
            </a:r>
          </a:p>
          <a:p>
            <a:pPr algn="ctr">
              <a:lnSpc>
                <a:spcPts val="3816"/>
              </a:lnSpc>
              <a:spcBef>
                <a:spcPct val="0"/>
              </a:spcBef>
            </a:pPr>
            <a:r>
              <a:rPr lang="en-US" b="true" sz="293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'Idade': [23, 34],</a:t>
            </a:r>
          </a:p>
          <a:p>
            <a:pPr algn="ctr">
              <a:lnSpc>
                <a:spcPts val="3816"/>
              </a:lnSpc>
              <a:spcBef>
                <a:spcPct val="0"/>
              </a:spcBef>
            </a:pPr>
            <a:r>
              <a:rPr lang="en-US" b="true" sz="293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'Cidade': ['São Paulo', 'Rio de Janeiro']</a:t>
            </a:r>
          </a:p>
          <a:p>
            <a:pPr algn="ctr">
              <a:lnSpc>
                <a:spcPts val="3816"/>
              </a:lnSpc>
              <a:spcBef>
                <a:spcPct val="0"/>
              </a:spcBef>
            </a:pPr>
            <a:r>
              <a:rPr lang="en-US" b="true" sz="293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})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542021"/>
            <a:ext cx="11799163" cy="1622385"/>
          </a:xfrm>
          <a:custGeom>
            <a:avLst/>
            <a:gdLst/>
            <a:ahLst/>
            <a:cxnLst/>
            <a:rect r="r" b="b" t="t" l="l"/>
            <a:pathLst>
              <a:path h="1622385" w="11799163">
                <a:moveTo>
                  <a:pt x="0" y="0"/>
                </a:moveTo>
                <a:lnTo>
                  <a:pt x="11799163" y="0"/>
                </a:lnTo>
                <a:lnTo>
                  <a:pt x="11799163" y="1622384"/>
                </a:lnTo>
                <a:lnTo>
                  <a:pt x="0" y="1622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9860" y="399146"/>
            <a:ext cx="3926582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Numpy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16211" y="822024"/>
            <a:ext cx="3635078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Pandas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0137" y="2309900"/>
            <a:ext cx="11799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Estrutura de dados: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4419" y="217508"/>
            <a:ext cx="11799163" cy="1622385"/>
          </a:xfrm>
          <a:custGeom>
            <a:avLst/>
            <a:gdLst/>
            <a:ahLst/>
            <a:cxnLst/>
            <a:rect r="r" b="b" t="t" l="l"/>
            <a:pathLst>
              <a:path h="1622385" w="11799163">
                <a:moveTo>
                  <a:pt x="0" y="0"/>
                </a:moveTo>
                <a:lnTo>
                  <a:pt x="11799162" y="0"/>
                </a:lnTo>
                <a:lnTo>
                  <a:pt x="11799162" y="1622384"/>
                </a:lnTo>
                <a:lnTo>
                  <a:pt x="0" y="1622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64768">
            <a:off x="14703689" y="7200900"/>
            <a:ext cx="4083939" cy="4114800"/>
          </a:xfrm>
          <a:custGeom>
            <a:avLst/>
            <a:gdLst/>
            <a:ahLst/>
            <a:cxnLst/>
            <a:rect r="r" b="b" t="t" l="l"/>
            <a:pathLst>
              <a:path h="4114800" w="4083939">
                <a:moveTo>
                  <a:pt x="0" y="0"/>
                </a:moveTo>
                <a:lnTo>
                  <a:pt x="4083939" y="0"/>
                </a:lnTo>
                <a:lnTo>
                  <a:pt x="40839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35579" y="74633"/>
            <a:ext cx="3926582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Numpy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31930" y="497511"/>
            <a:ext cx="3635078" cy="134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Pandas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85494" y="3722053"/>
            <a:ext cx="13420305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 NumPy quando seu foco for em </a:t>
            </a:r>
            <a:r>
              <a:rPr lang="en-US" b="true" sz="3200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operações numéricas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em arrays homogêneos de alta performance.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 Pandas quando você precisar </a:t>
            </a:r>
            <a:r>
              <a:rPr lang="en-US" b="true" sz="3200">
                <a:solidFill>
                  <a:srgbClr val="FF313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manipular e analisar dados tabulares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, com rótulos e diferentes tipos de dados.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98007" y="2389177"/>
            <a:ext cx="3607792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Resumindo...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DAGQqVtbckQ</dc:identifier>
  <dcterms:modified xsi:type="dcterms:W3CDTF">2011-08-01T06:04:30Z</dcterms:modified>
  <cp:revision>1</cp:revision>
  <dc:title>Pandas</dc:title>
</cp:coreProperties>
</file>